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Inter SemiBold"/>
      <p:regular r:id="rId23"/>
      <p:bold r:id="rId24"/>
      <p:italic r:id="rId25"/>
      <p:boldItalic r:id="rId26"/>
    </p:embeddedFont>
    <p:embeddedFont>
      <p:font typeface="Gothic A1 SemiBold"/>
      <p:regular r:id="rId27"/>
      <p:bold r:id="rId28"/>
    </p:embeddedFont>
    <p:embeddedFont>
      <p:font typeface="Gothic A1"/>
      <p:regular r:id="rId29"/>
      <p:bold r:id="rId30"/>
    </p:embeddedFont>
    <p:embeddedFont>
      <p:font typeface="Gothic A1 Black"/>
      <p:bold r:id="rId31"/>
    </p:embeddedFont>
    <p:embeddedFont>
      <p:font typeface="Gothic A1 Medium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InterSemiBold-bold.fntdata"/><Relationship Id="rId23" Type="http://schemas.openxmlformats.org/officeDocument/2006/relationships/font" Target="fonts/Inter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SemiBold-boldItalic.fntdata"/><Relationship Id="rId25" Type="http://schemas.openxmlformats.org/officeDocument/2006/relationships/font" Target="fonts/InterSemiBold-italic.fntdata"/><Relationship Id="rId28" Type="http://schemas.openxmlformats.org/officeDocument/2006/relationships/font" Target="fonts/GothicA1SemiBold-bold.fntdata"/><Relationship Id="rId27" Type="http://schemas.openxmlformats.org/officeDocument/2006/relationships/font" Target="fonts/GothicA1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othicA1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GothicA1Black-bold.fntdata"/><Relationship Id="rId30" Type="http://schemas.openxmlformats.org/officeDocument/2006/relationships/font" Target="fonts/GothicA1-bold.fntdata"/><Relationship Id="rId11" Type="http://schemas.openxmlformats.org/officeDocument/2006/relationships/slide" Target="slides/slide6.xml"/><Relationship Id="rId33" Type="http://schemas.openxmlformats.org/officeDocument/2006/relationships/font" Target="fonts/GothicA1Medium-bold.fntdata"/><Relationship Id="rId10" Type="http://schemas.openxmlformats.org/officeDocument/2006/relationships/slide" Target="slides/slide5.xml"/><Relationship Id="rId32" Type="http://schemas.openxmlformats.org/officeDocument/2006/relationships/font" Target="fonts/GothicA1Medium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112ccca4ca_4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112ccca4ca_4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112cccadfa_6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112cccadfa_6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112cccadfa_4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112cccadfa_4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12cccadfa_6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12cccadfa_6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12cccadfa_6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112cccadfa_6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12cccadfa_3_2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112cccadfa_3_26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112cccadfa_6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112cccadfa_6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12cccadfa_3_30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12cccadfa_3_3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112ccca4ca_0_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03" name="Google Shape;203;g3112ccca4ca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112ccca4ca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81" name="Google Shape;81;g3112ccca4ca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12ccca4ca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89" name="Google Shape;89;g3112ccca4ca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12ccca4ca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12ccca4ca_0_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112cccadfa_3_2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112cccadfa_3_2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12cccadfa_3_2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12cccadfa_3_2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12cccadfa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12cccadfa_0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12cccadfa_3_2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112cccadfa_3_2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112cccadfa_3_3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112cccadfa_3_3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4419600" y="4630341"/>
            <a:ext cx="21336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22850" spcFirstLastPara="1" rIns="22850" wrap="square" tIns="228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Calibri"/>
              <a:buNone/>
              <a:defRPr b="0" i="0" sz="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600" y="155175"/>
            <a:ext cx="947400" cy="2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맞춤 레이아웃 4">
  <p:cSld name="CUSTOM_3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50" y="-6928"/>
            <a:ext cx="9143999" cy="5150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4"/>
          <p:cNvPicPr preferRelativeResize="0"/>
          <p:nvPr/>
        </p:nvPicPr>
        <p:blipFill rotWithShape="1">
          <a:blip r:embed="rId3">
            <a:alphaModFix/>
          </a:blip>
          <a:srcRect b="0" l="0" r="51145" t="0"/>
          <a:stretch/>
        </p:blipFill>
        <p:spPr>
          <a:xfrm>
            <a:off x="638175" y="4572750"/>
            <a:ext cx="928449" cy="21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7406" y="419700"/>
            <a:ext cx="1463494" cy="40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05350" y="4554662"/>
            <a:ext cx="745725" cy="25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맞춤 레이아웃 1">
  <p:cSld name="CUSTOM_4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5"/>
          <p:cNvPicPr preferRelativeResize="0"/>
          <p:nvPr/>
        </p:nvPicPr>
        <p:blipFill rotWithShape="1">
          <a:blip r:embed="rId2">
            <a:alphaModFix/>
          </a:blip>
          <a:srcRect b="48090" l="0" r="0" t="31566"/>
          <a:stretch/>
        </p:blipFill>
        <p:spPr>
          <a:xfrm>
            <a:off x="6150" y="-6925"/>
            <a:ext cx="9143999" cy="104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600" y="1551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22850" spcFirstLastPara="1" rIns="22850" wrap="square" tIns="2285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 sz="600"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sz="600"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맞춤 레이아웃 1 1">
  <p:cSld name="CUSTOM_4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 b="48090" l="0" r="0" t="31566"/>
          <a:stretch/>
        </p:blipFill>
        <p:spPr>
          <a:xfrm>
            <a:off x="6150" y="-6925"/>
            <a:ext cx="9143999" cy="69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600" y="1551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6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22850" spcFirstLastPara="1" rIns="22850" wrap="square" tIns="2285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 sz="600"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sz="600"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맞춤 레이아웃 2">
  <p:cSld name="CUSTOM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2" id="68" name="Google Shape;6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5763" y="1038225"/>
            <a:ext cx="8377238" cy="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7"/>
          <p:cNvPicPr preferRelativeResize="0"/>
          <p:nvPr/>
        </p:nvPicPr>
        <p:blipFill rotWithShape="1">
          <a:blip r:embed="rId3">
            <a:alphaModFix/>
          </a:blip>
          <a:srcRect b="81933" l="0" r="0" t="16302"/>
          <a:stretch/>
        </p:blipFill>
        <p:spPr>
          <a:xfrm>
            <a:off x="6150" y="-6925"/>
            <a:ext cx="9143999" cy="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5600" y="231375"/>
            <a:ext cx="947400" cy="2646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7"/>
          <p:cNvSpPr txBox="1"/>
          <p:nvPr/>
        </p:nvSpPr>
        <p:spPr>
          <a:xfrm>
            <a:off x="8504009" y="4899301"/>
            <a:ext cx="548700" cy="1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22850" spcFirstLastPara="1" rIns="22850" wrap="square" tIns="2285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 sz="600">
                <a:latin typeface="Gothic A1"/>
                <a:ea typeface="Gothic A1"/>
                <a:cs typeface="Gothic A1"/>
                <a:sym typeface="Gothic A1"/>
              </a:rPr>
              <a:t>‹#›</a:t>
            </a:fld>
            <a:endParaRPr sz="600"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forms.gle/RzwH6H59M15h4jHA7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/>
          <p:nvPr/>
        </p:nvSpPr>
        <p:spPr>
          <a:xfrm>
            <a:off x="25" y="0"/>
            <a:ext cx="9144000" cy="5143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8"/>
          <p:cNvSpPr txBox="1"/>
          <p:nvPr/>
        </p:nvSpPr>
        <p:spPr>
          <a:xfrm>
            <a:off x="477250" y="442675"/>
            <a:ext cx="8442000" cy="15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800">
                <a:solidFill>
                  <a:srgbClr val="FFFF00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*수정 절대 금지(사본 생성 후 사용)</a:t>
            </a:r>
            <a:endParaRPr sz="3800">
              <a:solidFill>
                <a:srgbClr val="FFFF00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800">
                <a:solidFill>
                  <a:srgbClr val="FFFFFF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서강대학교 x Upstage LLM 프로젝트 Template</a:t>
            </a:r>
            <a:endParaRPr sz="3800">
              <a:solidFill>
                <a:srgbClr val="FFFFFF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78" name="Google Shape;78;p18"/>
          <p:cNvSpPr txBox="1"/>
          <p:nvPr/>
        </p:nvSpPr>
        <p:spPr>
          <a:xfrm>
            <a:off x="346150" y="2902825"/>
            <a:ext cx="84951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lt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👉 START HERE</a:t>
            </a:r>
            <a:endParaRPr sz="1200">
              <a:solidFill>
                <a:schemeClr val="lt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othic A1 SemiBold"/>
              <a:buAutoNum type="arabicPeriod"/>
            </a:pPr>
            <a:r>
              <a:rPr lang="ko" sz="1200">
                <a:solidFill>
                  <a:schemeClr val="lt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포함 내용: 팀/팀원 소개, 프로젝트 개요, 아티켁쳐 소개,  데모 시연 및 PoC 소개, 결론 </a:t>
            </a:r>
            <a:endParaRPr sz="1200">
              <a:solidFill>
                <a:schemeClr val="lt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Gothic A1 SemiBold"/>
              <a:buAutoNum type="arabicPeriod"/>
            </a:pPr>
            <a:r>
              <a:rPr lang="ko" sz="1200">
                <a:solidFill>
                  <a:schemeClr val="lt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완성본 제출 링크: </a:t>
            </a:r>
            <a:r>
              <a:rPr lang="ko" sz="1200" u="sng">
                <a:solidFill>
                  <a:schemeClr val="hlink"/>
                </a:solidFill>
                <a:latin typeface="Gothic A1 SemiBold"/>
                <a:ea typeface="Gothic A1 SemiBold"/>
                <a:cs typeface="Gothic A1 SemiBold"/>
                <a:sym typeface="Gothic A1 SemiBold"/>
                <a:hlinkClick r:id="rId3"/>
              </a:rPr>
              <a:t>https://forms.gle/RzwH6H59M15h4jHA7</a:t>
            </a:r>
            <a:endParaRPr sz="1200">
              <a:solidFill>
                <a:schemeClr val="lt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lt1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* 제출시 본 페이지는 삭제해주시기 바랍니다.</a:t>
            </a:r>
            <a:endParaRPr sz="1200">
              <a:solidFill>
                <a:schemeClr val="lt1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250" y="1456225"/>
            <a:ext cx="5498576" cy="31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/>
        </p:nvSpPr>
        <p:spPr>
          <a:xfrm>
            <a:off x="387313" y="4905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04 데모 시연 및 PoC 소개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69" name="Google Shape;169;p28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28"/>
          <p:cNvSpPr txBox="1"/>
          <p:nvPr/>
        </p:nvSpPr>
        <p:spPr>
          <a:xfrm>
            <a:off x="495225" y="1518775"/>
            <a:ext cx="68091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Question: </a:t>
            </a:r>
            <a:r>
              <a:rPr b="1" lang="ko" sz="1350">
                <a:solidFill>
                  <a:srgbClr val="1D1C1D"/>
                </a:solidFill>
                <a:highlight>
                  <a:srgbClr val="FFFFFF"/>
                </a:highlight>
              </a:rPr>
              <a:t>회사에 자기매매로 모회사의 지분을 취득해도 되는가?</a:t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Answer :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600" y="1618175"/>
            <a:ext cx="7731323" cy="230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675" y="1335950"/>
            <a:ext cx="3042150" cy="298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0"/>
          <p:cNvSpPr txBox="1"/>
          <p:nvPr/>
        </p:nvSpPr>
        <p:spPr>
          <a:xfrm>
            <a:off x="4151100" y="1824350"/>
            <a:ext cx="4499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2"/>
                </a:solidFill>
              </a:rPr>
              <a:t>법률문서에 맞도록 정규표현식(re)사용하려 답변의 정확성과 퀄리티 고려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/>
        </p:nvSpPr>
        <p:spPr>
          <a:xfrm>
            <a:off x="387313" y="4905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04 데모 시연 및 PoC 소개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87" name="Google Shape;187;p31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8" name="Google Shape;188;p31"/>
          <p:cNvSpPr txBox="1"/>
          <p:nvPr/>
        </p:nvSpPr>
        <p:spPr>
          <a:xfrm>
            <a:off x="387325" y="2533750"/>
            <a:ext cx="841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langgraph 적용을 하였으나</a:t>
            </a:r>
            <a:r>
              <a:rPr b="1" lang="ko" sz="30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...</a:t>
            </a:r>
            <a:endParaRPr sz="30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5775" y="1251725"/>
            <a:ext cx="2660750" cy="346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/>
        </p:nvSpPr>
        <p:spPr>
          <a:xfrm>
            <a:off x="387313" y="4905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05 결론 및 QnA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99" name="Google Shape;199;p33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33"/>
          <p:cNvSpPr txBox="1"/>
          <p:nvPr/>
        </p:nvSpPr>
        <p:spPr>
          <a:xfrm>
            <a:off x="387325" y="2533750"/>
            <a:ext cx="841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QnA</a:t>
            </a:r>
            <a:endParaRPr sz="30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/>
        </p:nvSpPr>
        <p:spPr>
          <a:xfrm>
            <a:off x="561975" y="588568"/>
            <a:ext cx="4086300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End of Document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Thank you</a:t>
            </a:r>
            <a:endParaRPr b="1" i="0" sz="2500" u="none" cap="none" strike="noStrike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06" name="Google Shape;206;p34"/>
          <p:cNvSpPr txBox="1"/>
          <p:nvPr/>
        </p:nvSpPr>
        <p:spPr>
          <a:xfrm>
            <a:off x="4271775" y="4572750"/>
            <a:ext cx="4303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 © 2024 All rights reserved by Upstage X SEOUL NATIONAL UNIVERSITY </a:t>
            </a:r>
            <a:endParaRPr sz="800">
              <a:solidFill>
                <a:schemeClr val="lt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/>
        </p:nvSpPr>
        <p:spPr>
          <a:xfrm>
            <a:off x="638163" y="2498281"/>
            <a:ext cx="29958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E6E9FF"/>
              </a:buClr>
              <a:buSzPts val="1100"/>
              <a:buFont typeface="Gothic A1"/>
              <a:buNone/>
            </a:pPr>
            <a:r>
              <a:rPr b="1" lang="ko" sz="12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발표자 성함 : </a:t>
            </a:r>
            <a:r>
              <a:rPr b="1" lang="ko" sz="12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정찬영</a:t>
            </a:r>
            <a:endParaRPr b="1" sz="12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54545"/>
              </a:lnSpc>
              <a:spcBef>
                <a:spcPts val="0"/>
              </a:spcBef>
              <a:spcAft>
                <a:spcPts val="0"/>
              </a:spcAft>
              <a:buClr>
                <a:srgbClr val="E6E9FF"/>
              </a:buClr>
              <a:buSzPts val="1100"/>
              <a:buFont typeface="Gothic A1"/>
              <a:buNone/>
            </a:pPr>
            <a:r>
              <a:rPr b="1" lang="ko" sz="12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소속 : </a:t>
            </a:r>
            <a:r>
              <a:rPr b="1" lang="ko" sz="12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고려대학교 x </a:t>
            </a:r>
            <a:r>
              <a:rPr b="1" lang="ko" sz="12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BNK투자증권</a:t>
            </a:r>
            <a:endParaRPr b="1" sz="12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561975" y="1069338"/>
            <a:ext cx="80130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[의사결정을 위한 금융법규 질의응답 시스템]</a:t>
            </a:r>
            <a:endParaRPr b="1" sz="3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4271775" y="4572750"/>
            <a:ext cx="4303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2"/>
                </a:solidFill>
                <a:latin typeface="Gothic A1 SemiBold"/>
                <a:ea typeface="Gothic A1 SemiBold"/>
                <a:cs typeface="Gothic A1 SemiBold"/>
                <a:sym typeface="Gothic A1 SemiBold"/>
              </a:rPr>
              <a:t> © 2024 All rights reserved by Upstage X SEOUL NATIONAL UNIVERSITY </a:t>
            </a:r>
            <a:endParaRPr sz="800">
              <a:solidFill>
                <a:schemeClr val="lt2"/>
              </a:solidFill>
              <a:latin typeface="Gothic A1 SemiBold"/>
              <a:ea typeface="Gothic A1 SemiBold"/>
              <a:cs typeface="Gothic A1 SemiBold"/>
              <a:sym typeface="Gothic A1 SemiBold"/>
            </a:endParaRPr>
          </a:p>
        </p:txBody>
      </p:sp>
      <p:cxnSp>
        <p:nvCxnSpPr>
          <p:cNvPr id="86" name="Google Shape;86;p19"/>
          <p:cNvCxnSpPr/>
          <p:nvPr/>
        </p:nvCxnSpPr>
        <p:spPr>
          <a:xfrm>
            <a:off x="560850" y="2345825"/>
            <a:ext cx="80529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ED0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/>
        </p:nvSpPr>
        <p:spPr>
          <a:xfrm>
            <a:off x="392138" y="423388"/>
            <a:ext cx="408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95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Inter SemiBold"/>
              <a:buNone/>
            </a:pPr>
            <a:r>
              <a:rPr b="0" i="0" lang="ko" sz="3000" u="none" cap="none" strike="noStrike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Contents 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0"/>
          <p:cNvSpPr txBox="1"/>
          <p:nvPr/>
        </p:nvSpPr>
        <p:spPr>
          <a:xfrm>
            <a:off x="2113673" y="1329650"/>
            <a:ext cx="3840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thic A1 Medium"/>
              <a:buNone/>
            </a:pPr>
            <a:r>
              <a:rPr b="0" i="0" lang="ko" sz="1200" u="none" cap="none" strike="noStrike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01 </a:t>
            </a: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팀 및 팀원 소개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thic A1 Medium"/>
              <a:buNone/>
            </a:pPr>
            <a:r>
              <a:t/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02 프로젝트 개요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03 프로젝트 아키텍쳐 소개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04 데모 시연 및 PoC 소개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05 결론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cxnSp>
        <p:nvCxnSpPr>
          <p:cNvPr id="93" name="Google Shape;93;p20"/>
          <p:cNvCxnSpPr/>
          <p:nvPr/>
        </p:nvCxnSpPr>
        <p:spPr>
          <a:xfrm>
            <a:off x="5401975" y="1312475"/>
            <a:ext cx="0" cy="274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20"/>
          <p:cNvSpPr txBox="1"/>
          <p:nvPr/>
        </p:nvSpPr>
        <p:spPr>
          <a:xfrm>
            <a:off x="5493648" y="1334825"/>
            <a:ext cx="3507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00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00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00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00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t/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othic A1 Medium"/>
              <a:buNone/>
            </a:pPr>
            <a:r>
              <a:rPr lang="ko" sz="12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00</a:t>
            </a:r>
            <a:endParaRPr sz="12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/>
        </p:nvSpPr>
        <p:spPr>
          <a:xfrm>
            <a:off x="387313" y="4905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01 팀 및 </a:t>
            </a: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팀원 소개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00" name="Google Shape;100;p21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21"/>
          <p:cNvSpPr txBox="1"/>
          <p:nvPr/>
        </p:nvSpPr>
        <p:spPr>
          <a:xfrm>
            <a:off x="387325" y="1314550"/>
            <a:ext cx="8412900" cy="1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7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고려대학교 정찬영</a:t>
            </a:r>
            <a:endParaRPr sz="17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300"/>
              <a:buFont typeface="Gothic A1"/>
              <a:buChar char="●"/>
            </a:pPr>
            <a:r>
              <a:rPr lang="ko" sz="13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총괄 : 정찬영 석사과정</a:t>
            </a:r>
            <a:endParaRPr sz="13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7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BNK투자증권 </a:t>
            </a:r>
            <a:endParaRPr sz="13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300"/>
              <a:buFont typeface="Gothic A1"/>
              <a:buChar char="●"/>
            </a:pPr>
            <a:r>
              <a:rPr lang="ko" sz="13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개발 : 박상현, 안현의</a:t>
            </a:r>
            <a:endParaRPr sz="13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300"/>
              <a:buFont typeface="Gothic A1"/>
              <a:buChar char="●"/>
            </a:pPr>
            <a:r>
              <a:rPr lang="ko" sz="13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기획 : 한용만</a:t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/>
        </p:nvSpPr>
        <p:spPr>
          <a:xfrm>
            <a:off x="387313" y="4905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02 프로젝트 개요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07" name="Google Shape;107;p22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22"/>
          <p:cNvSpPr txBox="1"/>
          <p:nvPr/>
        </p:nvSpPr>
        <p:spPr>
          <a:xfrm>
            <a:off x="387325" y="1314550"/>
            <a:ext cx="8412900" cy="3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9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금융관련 법규는 어렵고, 복잡</a:t>
            </a:r>
            <a:r>
              <a:rPr b="1" lang="ko" sz="19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...</a:t>
            </a:r>
            <a:endParaRPr b="1" sz="190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9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       </a:t>
            </a:r>
            <a:r>
              <a:rPr b="1" lang="ko" sz="19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지켜야할 규정도 많아서 헷갈려</a:t>
            </a:r>
            <a:r>
              <a:rPr b="1" lang="ko" sz="19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...</a:t>
            </a:r>
            <a:endParaRPr b="1" sz="190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7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금융 관련 현업 담당자는</a:t>
            </a:r>
            <a:r>
              <a:rPr b="1" lang="ko" sz="17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...</a:t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400"/>
              <a:buFont typeface="Gothic A1"/>
              <a:buChar char="●"/>
            </a:pP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관련 규제법규나 시행령을 찾게됨</a:t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400"/>
              <a:buFont typeface="Gothic A1"/>
              <a:buChar char="●"/>
            </a:pP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1년전에 배포된 시행령을 다시 찾을려면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... 나는 업무에 치이고... </a:t>
            </a:r>
            <a:r>
              <a:rPr lang="ko" u="sng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시간도 부족해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...</a:t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400"/>
              <a:buFont typeface="Gothic A1"/>
              <a:buChar char="●"/>
            </a:pP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법규 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관련 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문서들을 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손쉽게 찾아주고 대답해주는 </a:t>
            </a:r>
            <a:r>
              <a:rPr lang="ko" u="sng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나만의 AI비서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가 있었으면…</a:t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600" y="1193325"/>
            <a:ext cx="1678175" cy="167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4850" y="3671375"/>
            <a:ext cx="917875" cy="9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/>
        </p:nvSpPr>
        <p:spPr>
          <a:xfrm>
            <a:off x="387313" y="4905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02 프로젝트 개요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cxnSp>
        <p:nvCxnSpPr>
          <p:cNvPr id="116" name="Google Shape;116;p23"/>
          <p:cNvCxnSpPr/>
          <p:nvPr/>
        </p:nvCxnSpPr>
        <p:spPr>
          <a:xfrm>
            <a:off x="363000" y="4745125"/>
            <a:ext cx="8636100" cy="0"/>
          </a:xfrm>
          <a:prstGeom prst="straightConnector1">
            <a:avLst/>
          </a:prstGeom>
          <a:noFill/>
          <a:ln cap="flat" cmpd="sng" w="9525">
            <a:solidFill>
              <a:srgbClr val="E5E5E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23"/>
          <p:cNvSpPr txBox="1"/>
          <p:nvPr/>
        </p:nvSpPr>
        <p:spPr>
          <a:xfrm>
            <a:off x="387325" y="1238350"/>
            <a:ext cx="7648200" cy="3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7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프로젝트 목표</a:t>
            </a:r>
            <a:endParaRPr b="1" sz="1700">
              <a:solidFill>
                <a:schemeClr val="accent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17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b="1" lang="ko" sz="1700">
                <a:solidFill>
                  <a:schemeClr val="accent2"/>
                </a:solidFill>
                <a:latin typeface="Gothic A1"/>
                <a:ea typeface="Gothic A1"/>
                <a:cs typeface="Gothic A1"/>
                <a:sym typeface="Gothic A1"/>
              </a:rPr>
              <a:t> : 광범위한 금융법규와 규제들을 빠르게 해석하고 대응하기 위한 질의응답</a:t>
            </a:r>
            <a:endParaRPr sz="1250"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400"/>
              <a:buFont typeface="Gothic A1"/>
              <a:buChar char="●"/>
            </a:pP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금융기관은 시장의 공정성과 투명성을 위해 금융위원회의 감독하에 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다양한 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금융규제를 준수</a:t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400"/>
              <a:buFont typeface="Gothic A1"/>
              <a:buChar char="○"/>
            </a:pP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자본시장법, 전자금융거래법, 특금법, 금융투자협회 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규약</a:t>
            </a: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, 사내규약 등등 </a:t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400"/>
              <a:buFont typeface="Gothic A1"/>
              <a:buChar char="●"/>
            </a:pPr>
            <a:r>
              <a:rPr lang="ko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투자자보호 및 금융시장 환경 변화에 따라 개정되는 법규 및 시행령에 대한 이해도가 필요</a:t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03030"/>
              </a:buClr>
              <a:buSzPts val="1600"/>
              <a:buFont typeface="Gothic A1"/>
              <a:buChar char="❏"/>
            </a:pPr>
            <a:r>
              <a:rPr lang="ko" sz="16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금융업 종사자가 해당 업무를 진행함에 있어 </a:t>
            </a:r>
            <a:r>
              <a:rPr lang="ko" sz="1600" u="sng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각종 금융법규들에 위반되는</a:t>
            </a:r>
            <a:endParaRPr sz="1600" u="sng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        </a:t>
            </a:r>
            <a:r>
              <a:rPr lang="ko" sz="1600" u="sng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 사항들을 빠르게 확인</a:t>
            </a:r>
            <a:r>
              <a:rPr lang="ko" sz="16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하고, 대응할 수 있도록 </a:t>
            </a:r>
            <a:r>
              <a:rPr b="1" lang="ko" sz="1600" u="sng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금융법규 질의응답 시스템</a:t>
            </a:r>
            <a:r>
              <a:rPr lang="ko" sz="1600">
                <a:solidFill>
                  <a:srgbClr val="303030"/>
                </a:solidFill>
                <a:latin typeface="Gothic A1"/>
                <a:ea typeface="Gothic A1"/>
                <a:cs typeface="Gothic A1"/>
                <a:sym typeface="Gothic A1"/>
              </a:rPr>
              <a:t>을 활용</a:t>
            </a:r>
            <a:endParaRPr sz="16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03030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2475" y="3519375"/>
            <a:ext cx="944250" cy="94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/>
          <p:nvPr/>
        </p:nvSpPr>
        <p:spPr>
          <a:xfrm>
            <a:off x="1759525" y="969825"/>
            <a:ext cx="5608200" cy="3931200"/>
          </a:xfrm>
          <a:prstGeom prst="rect">
            <a:avLst/>
          </a:prstGeom>
          <a:solidFill>
            <a:srgbClr val="ECF1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4"/>
          <p:cNvSpPr txBox="1"/>
          <p:nvPr/>
        </p:nvSpPr>
        <p:spPr>
          <a:xfrm>
            <a:off x="387313" y="1857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03 프로젝트 아키텍쳐 소개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25" name="Google Shape;125;p24"/>
          <p:cNvSpPr txBox="1"/>
          <p:nvPr/>
        </p:nvSpPr>
        <p:spPr>
          <a:xfrm>
            <a:off x="1835725" y="2194300"/>
            <a:ext cx="2266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금융감독원 / </a:t>
            </a:r>
            <a:r>
              <a:rPr b="0" i="0" lang="ko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금융위원회 </a:t>
            </a: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등</a:t>
            </a:r>
            <a:endParaRPr sz="1100"/>
          </a:p>
        </p:txBody>
      </p:sp>
      <p:sp>
        <p:nvSpPr>
          <p:cNvPr id="126" name="Google Shape;126;p24"/>
          <p:cNvSpPr/>
          <p:nvPr/>
        </p:nvSpPr>
        <p:spPr>
          <a:xfrm>
            <a:off x="130164" y="838326"/>
            <a:ext cx="1440018" cy="506088"/>
          </a:xfrm>
          <a:prstGeom prst="flowChartTerminator">
            <a:avLst/>
          </a:prstGeom>
          <a:solidFill>
            <a:srgbClr val="8B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lt1"/>
                </a:solidFill>
              </a:rPr>
              <a:t>사용자 질의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27" name="Google Shape;127;p24"/>
          <p:cNvSpPr/>
          <p:nvPr/>
        </p:nvSpPr>
        <p:spPr>
          <a:xfrm>
            <a:off x="1996525" y="1521875"/>
            <a:ext cx="1512000" cy="719982"/>
          </a:xfrm>
          <a:prstGeom prst="flowChartDocument">
            <a:avLst/>
          </a:prstGeom>
          <a:solidFill>
            <a:srgbClr val="CED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ko"/>
              <a:t>기존 규제 문서/정보</a:t>
            </a:r>
            <a:endParaRPr b="1"/>
          </a:p>
        </p:txBody>
      </p:sp>
      <p:sp>
        <p:nvSpPr>
          <p:cNvPr id="128" name="Google Shape;128;p24"/>
          <p:cNvSpPr txBox="1"/>
          <p:nvPr/>
        </p:nvSpPr>
        <p:spPr>
          <a:xfrm>
            <a:off x="1771825" y="4359350"/>
            <a:ext cx="2266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실시간 뉴스 및 보도자료</a:t>
            </a:r>
            <a:endParaRPr sz="1100"/>
          </a:p>
        </p:txBody>
      </p:sp>
      <p:cxnSp>
        <p:nvCxnSpPr>
          <p:cNvPr id="129" name="Google Shape;129;p24"/>
          <p:cNvCxnSpPr>
            <a:stCxn id="126" idx="2"/>
            <a:endCxn id="127" idx="1"/>
          </p:cNvCxnSpPr>
          <p:nvPr/>
        </p:nvCxnSpPr>
        <p:spPr>
          <a:xfrm flipH="1" rot="-5400000">
            <a:off x="1154523" y="1040064"/>
            <a:ext cx="537600" cy="1146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24"/>
          <p:cNvCxnSpPr>
            <a:stCxn id="126" idx="2"/>
            <a:endCxn id="131" idx="1"/>
          </p:cNvCxnSpPr>
          <p:nvPr/>
        </p:nvCxnSpPr>
        <p:spPr>
          <a:xfrm flipH="1" rot="-5400000">
            <a:off x="589773" y="1604814"/>
            <a:ext cx="1667100" cy="1146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4"/>
          <p:cNvSpPr/>
          <p:nvPr/>
        </p:nvSpPr>
        <p:spPr>
          <a:xfrm>
            <a:off x="3970225" y="1665866"/>
            <a:ext cx="1326934" cy="432000"/>
          </a:xfrm>
          <a:prstGeom prst="flowChartPredefinedProcess">
            <a:avLst/>
          </a:prstGeom>
          <a:solidFill>
            <a:srgbClr val="CED0FF"/>
          </a:solidFill>
          <a:ln cap="flat" cmpd="sng" w="9525">
            <a:solidFill>
              <a:srgbClr val="271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답변 A</a:t>
            </a:r>
            <a:endParaRPr/>
          </a:p>
        </p:txBody>
      </p:sp>
      <p:sp>
        <p:nvSpPr>
          <p:cNvPr id="133" name="Google Shape;133;p24"/>
          <p:cNvSpPr/>
          <p:nvPr/>
        </p:nvSpPr>
        <p:spPr>
          <a:xfrm>
            <a:off x="3970225" y="2795621"/>
            <a:ext cx="1326934" cy="432000"/>
          </a:xfrm>
          <a:prstGeom prst="flowChartPredefinedProcess">
            <a:avLst/>
          </a:prstGeom>
          <a:solidFill>
            <a:srgbClr val="CED0FF"/>
          </a:solidFill>
          <a:ln cap="flat" cmpd="sng" w="9525">
            <a:solidFill>
              <a:srgbClr val="271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답변 B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" name="Google Shape;134;p24"/>
          <p:cNvSpPr/>
          <p:nvPr/>
        </p:nvSpPr>
        <p:spPr>
          <a:xfrm>
            <a:off x="5743513" y="2757075"/>
            <a:ext cx="1440000" cy="356700"/>
          </a:xfrm>
          <a:prstGeom prst="roundRect">
            <a:avLst>
              <a:gd fmla="val 16667" name="adj"/>
            </a:avLst>
          </a:prstGeom>
          <a:solidFill>
            <a:srgbClr val="2713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lt1"/>
                </a:solidFill>
              </a:rPr>
              <a:t>답변생성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35" name="Google Shape;135;p24"/>
          <p:cNvSpPr txBox="1"/>
          <p:nvPr/>
        </p:nvSpPr>
        <p:spPr>
          <a:xfrm>
            <a:off x="3432325" y="907120"/>
            <a:ext cx="21303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2"/>
                </a:solidFill>
              </a:rPr>
              <a:t>&lt;LLM 구성도&gt;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136" name="Google Shape;136;p24"/>
          <p:cNvSpPr/>
          <p:nvPr/>
        </p:nvSpPr>
        <p:spPr>
          <a:xfrm>
            <a:off x="7512464" y="4425463"/>
            <a:ext cx="1440018" cy="506088"/>
          </a:xfrm>
          <a:prstGeom prst="flowChartTerminator">
            <a:avLst/>
          </a:prstGeom>
          <a:solidFill>
            <a:srgbClr val="8B7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lt1"/>
                </a:solidFill>
              </a:rPr>
              <a:t>최종 답변</a:t>
            </a:r>
            <a:endParaRPr b="1">
              <a:solidFill>
                <a:schemeClr val="lt1"/>
              </a:solidFill>
            </a:endParaRPr>
          </a:p>
        </p:txBody>
      </p:sp>
      <p:cxnSp>
        <p:nvCxnSpPr>
          <p:cNvPr id="137" name="Google Shape;137;p24"/>
          <p:cNvCxnSpPr>
            <a:stCxn id="127" idx="3"/>
            <a:endCxn id="132" idx="1"/>
          </p:cNvCxnSpPr>
          <p:nvPr/>
        </p:nvCxnSpPr>
        <p:spPr>
          <a:xfrm>
            <a:off x="3508525" y="1881866"/>
            <a:ext cx="46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Google Shape;138;p24"/>
          <p:cNvSpPr/>
          <p:nvPr/>
        </p:nvSpPr>
        <p:spPr>
          <a:xfrm>
            <a:off x="1910650" y="3705185"/>
            <a:ext cx="1512000" cy="719982"/>
          </a:xfrm>
          <a:prstGeom prst="flowChartMultidocument">
            <a:avLst/>
          </a:prstGeom>
          <a:solidFill>
            <a:srgbClr val="CED0FF"/>
          </a:solidFill>
          <a:ln cap="flat" cmpd="sng" w="9525">
            <a:solidFill>
              <a:srgbClr val="271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실시간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규제 정보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chemeClr val="dk1"/>
                </a:solidFill>
              </a:rPr>
              <a:t>(웹 서칭)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139" name="Google Shape;139;p24"/>
          <p:cNvCxnSpPr>
            <a:stCxn id="136" idx="0"/>
            <a:endCxn id="134" idx="3"/>
          </p:cNvCxnSpPr>
          <p:nvPr/>
        </p:nvCxnSpPr>
        <p:spPr>
          <a:xfrm flipH="1" rot="5400000">
            <a:off x="6962873" y="3155863"/>
            <a:ext cx="1490100" cy="1049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24"/>
          <p:cNvSpPr/>
          <p:nvPr/>
        </p:nvSpPr>
        <p:spPr>
          <a:xfrm>
            <a:off x="1996525" y="2651630"/>
            <a:ext cx="1512000" cy="719982"/>
          </a:xfrm>
          <a:prstGeom prst="flowChartDocument">
            <a:avLst/>
          </a:prstGeom>
          <a:solidFill>
            <a:srgbClr val="CED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시행령</a:t>
            </a:r>
            <a:endParaRPr b="1"/>
          </a:p>
        </p:txBody>
      </p:sp>
      <p:sp>
        <p:nvSpPr>
          <p:cNvPr id="140" name="Google Shape;140;p24"/>
          <p:cNvSpPr/>
          <p:nvPr/>
        </p:nvSpPr>
        <p:spPr>
          <a:xfrm>
            <a:off x="3970225" y="3849176"/>
            <a:ext cx="1326934" cy="432000"/>
          </a:xfrm>
          <a:prstGeom prst="flowChartPredefinedProcess">
            <a:avLst/>
          </a:prstGeom>
          <a:solidFill>
            <a:srgbClr val="CED0FF"/>
          </a:solidFill>
          <a:ln cap="flat" cmpd="sng" w="9525">
            <a:solidFill>
              <a:srgbClr val="271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답변 C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41" name="Google Shape;141;p24"/>
          <p:cNvCxnSpPr>
            <a:stCxn id="126" idx="2"/>
            <a:endCxn id="138" idx="1"/>
          </p:cNvCxnSpPr>
          <p:nvPr/>
        </p:nvCxnSpPr>
        <p:spPr>
          <a:xfrm flipH="1" rot="-5400000">
            <a:off x="20073" y="2174514"/>
            <a:ext cx="2720700" cy="10605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24"/>
          <p:cNvCxnSpPr>
            <a:stCxn id="131" idx="3"/>
            <a:endCxn id="133" idx="1"/>
          </p:cNvCxnSpPr>
          <p:nvPr/>
        </p:nvCxnSpPr>
        <p:spPr>
          <a:xfrm>
            <a:off x="3508525" y="3011621"/>
            <a:ext cx="46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24"/>
          <p:cNvCxnSpPr>
            <a:stCxn id="138" idx="3"/>
            <a:endCxn id="140" idx="1"/>
          </p:cNvCxnSpPr>
          <p:nvPr/>
        </p:nvCxnSpPr>
        <p:spPr>
          <a:xfrm>
            <a:off x="3422650" y="4065176"/>
            <a:ext cx="54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24"/>
          <p:cNvCxnSpPr>
            <a:stCxn id="134" idx="1"/>
            <a:endCxn id="132" idx="3"/>
          </p:cNvCxnSpPr>
          <p:nvPr/>
        </p:nvCxnSpPr>
        <p:spPr>
          <a:xfrm rot="10800000">
            <a:off x="5297113" y="1881825"/>
            <a:ext cx="446400" cy="10536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24"/>
          <p:cNvCxnSpPr>
            <a:stCxn id="134" idx="1"/>
            <a:endCxn id="133" idx="3"/>
          </p:cNvCxnSpPr>
          <p:nvPr/>
        </p:nvCxnSpPr>
        <p:spPr>
          <a:xfrm flipH="1">
            <a:off x="5297113" y="2935425"/>
            <a:ext cx="446400" cy="762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24"/>
          <p:cNvCxnSpPr>
            <a:stCxn id="134" idx="1"/>
            <a:endCxn id="140" idx="3"/>
          </p:cNvCxnSpPr>
          <p:nvPr/>
        </p:nvCxnSpPr>
        <p:spPr>
          <a:xfrm flipH="1">
            <a:off x="5297113" y="2935425"/>
            <a:ext cx="446400" cy="11298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/>
        </p:nvSpPr>
        <p:spPr>
          <a:xfrm>
            <a:off x="387313" y="4905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04 데모 시연 및 PoC 소개 : 질의응답 예시(Chat GPT)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4397" y="1266275"/>
            <a:ext cx="6435200" cy="367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/>
        </p:nvSpPr>
        <p:spPr>
          <a:xfrm>
            <a:off x="387313" y="490538"/>
            <a:ext cx="8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04 데모 시연 및 PoC 소개 : 질의응답 예시(Chat GPT)</a:t>
            </a:r>
            <a:endParaRPr b="1" sz="2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pic>
        <p:nvPicPr>
          <p:cNvPr id="158" name="Google Shape;15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0775" y="1148688"/>
            <a:ext cx="3915952" cy="3947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